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77" r:id="rId10"/>
    <p:sldId id="266" r:id="rId11"/>
    <p:sldId id="267" r:id="rId12"/>
    <p:sldId id="268" r:id="rId13"/>
    <p:sldId id="269" r:id="rId14"/>
    <p:sldId id="279" r:id="rId15"/>
    <p:sldId id="270" r:id="rId16"/>
    <p:sldId id="271" r:id="rId17"/>
    <p:sldId id="280" r:id="rId18"/>
    <p:sldId id="281" r:id="rId19"/>
    <p:sldId id="282" r:id="rId20"/>
    <p:sldId id="283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9E00-D9B8-4F84-B2DF-E0C85C1FA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7833-14F4-4F7F-9A0C-FB263B12D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5AA33-5F24-48A2-ACB3-E7DDAC45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50099-3559-484F-A3C1-F75AB81C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5705-C281-4931-A6CB-8AD58B45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DAB6-791C-4067-9329-296C0F35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A6841-9FB9-4708-8B5C-9BD84B17F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A990-24B1-410C-BE2E-B60AB874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C98E8-CA55-4971-9CBD-8904EFC2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84BEC-5F52-4FFD-9E2D-2584100E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5D6C59-9C1B-4369-9848-CECA95DF49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664DA-7E42-4E25-847C-8A1F74AEC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2A9BB-1C3D-486C-9859-63B4E93B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DBCA-3DCC-41DB-931E-B4416472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11266-244F-4F3B-84AD-6C122FED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FB7D-BB30-4C47-AEE1-E7BC53CF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E0A6-538E-45EA-B743-5BC75C0A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1F3CC-86C0-4847-ABBC-F5553DDB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4EFF9-9045-452E-8FB9-B7050CE9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E5A6C-5E41-48B3-A91D-0851EB8C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4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4D9D-923D-480D-9063-E770EE72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6BC06-BC31-47F6-A19B-81583174C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5934-C1A6-419F-8101-D8822152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AEFC1-6AA6-4206-9044-0D2100E8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1989D-E018-4A6E-8E30-28AE84A8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9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D6CB-C157-4DEB-A16E-8D38903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5D76-3E0B-4F8F-A308-0E0464D4E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B49CB-3C89-445A-B907-ABB325D49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8FDE3-5240-4B9B-B7FE-8D827FEF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F4087-293C-437B-9496-CFC01AD2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0AB76-2D06-4EF3-BDCB-AB6905C6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193A-F7A0-4CBE-9450-F724C7CB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B7A31-EB18-4616-90C9-77A47CF9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B5377-EE37-4FF4-9FCF-894A81100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9A77E-6377-4292-8A4F-D9F4E2C9F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0F350-AC89-499A-B088-9F8A8C90A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9B0C8-FB83-44BF-87D3-A9819500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775C4-60CF-485C-AFCB-22FE270B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3AA72-3089-4D29-B393-F71813E6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3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BAFF-BBCF-44E8-A2D4-0FB0F956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35943-7783-4E22-92B1-F0DA396A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5695A-8C65-408D-86B1-46A9C2BC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F8AD5-1483-4E52-8976-5734BE81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3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99AC7-9DEC-4E40-8E68-FCB0C4F8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39DB2-8054-41B5-9C12-6CD6C942A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75831-3586-4AF2-9926-9CA6827F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4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7B3F-E7F6-4387-B591-1ADB42618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F63F-F96B-46C7-8343-C0B8EB2A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65134-4CBF-4950-85E5-D1D6BCB1B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56704-8246-4201-A4C6-BF286EAB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AF319-F488-482D-925F-DA54160F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F4BCF-A15C-45F0-B60B-6002E57C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6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1636-5348-4ADC-8EC7-E0DF87F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1F053D-96F5-4936-8CBB-E6D2D8747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4D2C2-1A23-4088-9FE7-E434A29AD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8E35A-E738-448C-B26C-36DA644E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9BB14-9868-4A50-B411-B187FCB7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1782A-4F44-4097-9C2E-CF0EDB13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FB1FC-DC92-4299-9444-97781765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5B771-7A90-488E-92B2-82B44392A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2955C-4D84-4FBE-8D56-F951043E2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6F9A-9E9E-4C9D-A64E-A2987054E397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DDA6-337C-4561-9898-9669433CF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B8B5-D853-4C80-BB52-C858014E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5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2F59-7CB9-4ADF-A991-BF6541377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0884"/>
          </a:xfrm>
        </p:spPr>
        <p:txBody>
          <a:bodyPr/>
          <a:lstStyle/>
          <a:p>
            <a:r>
              <a:rPr lang="en-US" dirty="0"/>
              <a:t>Yelp Review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28DB2-ABA4-4F2D-8549-47AFA466A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Springboard Data Scientist Career Track Capstone Project 2</a:t>
            </a:r>
          </a:p>
          <a:p>
            <a:endParaRPr lang="en-US" dirty="0"/>
          </a:p>
          <a:p>
            <a:r>
              <a:rPr lang="en-US" sz="1800" dirty="0"/>
              <a:t>Xiangyu Chen, 2018</a:t>
            </a:r>
          </a:p>
        </p:txBody>
      </p:sp>
    </p:spTree>
    <p:extLst>
      <p:ext uri="{BB962C8B-B14F-4D97-AF65-F5344CB8AC3E}">
        <p14:creationId xmlns:p14="http://schemas.microsoft.com/office/powerpoint/2010/main" val="3911504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5848-3F42-42F5-93BB-C35AFFCD1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79"/>
            <a:ext cx="10515600" cy="387909"/>
          </a:xfrm>
        </p:spPr>
        <p:txBody>
          <a:bodyPr>
            <a:normAutofit fontScale="90000"/>
          </a:bodyPr>
          <a:lstStyle/>
          <a:p>
            <a:r>
              <a:rPr lang="en-US" dirty="0"/>
              <a:t>Restaurants closing times also impact star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EB002-FDFB-451E-B07B-FB39ED149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8" y="1332295"/>
            <a:ext cx="7556484" cy="48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5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0DDF-6DE9-4C19-88B7-26F8023E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1346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Restaurants closing times for all days of the week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B2DCD-9E58-453C-8DC5-1F316951A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2953653" y="609600"/>
            <a:ext cx="6284695" cy="63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3994-636E-4805-B334-AE641E121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291"/>
            <a:ext cx="10515600" cy="54031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Continue closing times during the week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435A-8367-42C2-A89D-D61373D45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5"/>
          <a:stretch/>
        </p:blipFill>
        <p:spPr>
          <a:xfrm>
            <a:off x="2194287" y="1447800"/>
            <a:ext cx="780342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81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88F3-2DE0-4078-AB0D-5B55C097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94" y="149973"/>
            <a:ext cx="10515600" cy="71064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Predicting 5 different classes (star rating from 1 to 5)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898D2A-4216-4176-BD94-BBD5996BA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9424" y="1264021"/>
            <a:ext cx="7073153" cy="50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88F3-2DE0-4078-AB0D-5B55C097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94" y="149973"/>
            <a:ext cx="10515600" cy="71064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Predicting 2 different classes (grouping 1 and 2 stars and 4 and 5 stars)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CA66BD-9367-47A3-8001-DA62EE0A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409" y="1102659"/>
            <a:ext cx="720918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1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89E6-CBF8-4EAE-BB9A-47F77281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649"/>
            <a:ext cx="10515600" cy="5940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+mn-lt"/>
              </a:rPr>
              <a:t>Comparing confusion matrix and f1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69091-0A08-41AA-8239-57F2A61C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3" y="1892673"/>
            <a:ext cx="5913344" cy="3495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258B-59E4-41D0-AACB-13373AA96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88"/>
          <a:stretch/>
        </p:blipFill>
        <p:spPr>
          <a:xfrm>
            <a:off x="6603627" y="1892673"/>
            <a:ext cx="5413828" cy="698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34132-4141-40C1-B32D-A816E2484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1"/>
          <a:stretch/>
        </p:blipFill>
        <p:spPr>
          <a:xfrm>
            <a:off x="6603627" y="3307976"/>
            <a:ext cx="5413828" cy="1331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E9B51F-146B-4CF0-A5A0-491F9E7DFBD9}"/>
              </a:ext>
            </a:extLst>
          </p:cNvPr>
          <p:cNvSpPr txBox="1"/>
          <p:nvPr/>
        </p:nvSpPr>
        <p:spPr>
          <a:xfrm>
            <a:off x="2706256" y="5931042"/>
            <a:ext cx="18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class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88EDA-CFE2-4939-8630-4A79A1489FA7}"/>
              </a:ext>
            </a:extLst>
          </p:cNvPr>
          <p:cNvSpPr txBox="1"/>
          <p:nvPr/>
        </p:nvSpPr>
        <p:spPr>
          <a:xfrm>
            <a:off x="8685715" y="5931042"/>
            <a:ext cx="18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class prediction</a:t>
            </a:r>
          </a:p>
        </p:txBody>
      </p:sp>
    </p:spTree>
    <p:extLst>
      <p:ext uri="{BB962C8B-B14F-4D97-AF65-F5344CB8AC3E}">
        <p14:creationId xmlns:p14="http://schemas.microsoft.com/office/powerpoint/2010/main" val="364530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89E6-CBF8-4EAE-BB9A-47F77281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40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+mn-lt"/>
              </a:rPr>
              <a:t>Cross validation of the models</a:t>
            </a:r>
          </a:p>
        </p:txBody>
      </p:sp>
    </p:spTree>
    <p:extLst>
      <p:ext uri="{BB962C8B-B14F-4D97-AF65-F5344CB8AC3E}">
        <p14:creationId xmlns:p14="http://schemas.microsoft.com/office/powerpoint/2010/main" val="225972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F398-4BEF-4AE0-A107-7F733ED3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3" y="0"/>
            <a:ext cx="10515600" cy="6927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Clustering of all the user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CF2C2-EF8D-46B0-AFCD-80DB8AF9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9" y="1790160"/>
            <a:ext cx="7628125" cy="3556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0EC4AB-31C0-4077-A58D-C94AF2A7EE8C}"/>
              </a:ext>
            </a:extLst>
          </p:cNvPr>
          <p:cNvSpPr txBox="1"/>
          <p:nvPr/>
        </p:nvSpPr>
        <p:spPr>
          <a:xfrm>
            <a:off x="8486704" y="1999129"/>
            <a:ext cx="41087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Good chicken food</a:t>
            </a:r>
          </a:p>
          <a:p>
            <a:pPr lvl="0"/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Great service, good staff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Great pizza place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Best coffee shop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Good cheese burger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7466A-0BD7-4FA3-822C-B880CFC3E4AD}"/>
              </a:ext>
            </a:extLst>
          </p:cNvPr>
          <p:cNvSpPr txBox="1"/>
          <p:nvPr/>
        </p:nvSpPr>
        <p:spPr>
          <a:xfrm>
            <a:off x="3494006" y="593822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tokens in each 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885F3-AB0A-4882-9A4C-938A7482AD00}"/>
              </a:ext>
            </a:extLst>
          </p:cNvPr>
          <p:cNvSpPr txBox="1"/>
          <p:nvPr/>
        </p:nvSpPr>
        <p:spPr>
          <a:xfrm>
            <a:off x="9236205" y="5938228"/>
            <a:ext cx="207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 I summarized</a:t>
            </a:r>
          </a:p>
        </p:txBody>
      </p:sp>
    </p:spTree>
    <p:extLst>
      <p:ext uri="{BB962C8B-B14F-4D97-AF65-F5344CB8AC3E}">
        <p14:creationId xmlns:p14="http://schemas.microsoft.com/office/powerpoint/2010/main" val="112062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8491-C2E5-47E4-AB50-FD21B0E9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114"/>
            <a:ext cx="10515600" cy="764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Making recommendations: adjusted ranking 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8314D-1C77-4EB4-BC4F-2D286A464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03" y="1627171"/>
            <a:ext cx="6650197" cy="38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4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8491-C2E5-47E4-AB50-FD21B0E9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114"/>
            <a:ext cx="10515600" cy="7644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Making recommendations: content-based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1308A-8A5E-4414-A5DA-BB910D7C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1" y="1650592"/>
            <a:ext cx="5959922" cy="379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0BC62-571C-4AA4-B562-A6090AF3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26" y="1650592"/>
            <a:ext cx="5943922" cy="37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1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C1A7-1DA3-421E-9EF6-C7DED94F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12" y="158937"/>
            <a:ext cx="10874188" cy="934757"/>
          </a:xfrm>
        </p:spPr>
        <p:txBody>
          <a:bodyPr>
            <a:normAutofit/>
          </a:bodyPr>
          <a:lstStyle/>
          <a:p>
            <a:r>
              <a:rPr lang="en-US" dirty="0"/>
              <a:t>Why did I choose this data 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1AE6-08CE-4D83-BF9A-7D9227E96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Rich data with detailed user review text and star rating</a:t>
            </a:r>
          </a:p>
          <a:p>
            <a:endParaRPr lang="en-US" sz="2400" dirty="0"/>
          </a:p>
          <a:p>
            <a:r>
              <a:rPr lang="en-US" sz="2400" dirty="0"/>
              <a:t>Extract topics in the reviews</a:t>
            </a:r>
          </a:p>
          <a:p>
            <a:endParaRPr lang="en-US" sz="2400" dirty="0"/>
          </a:p>
          <a:p>
            <a:r>
              <a:rPr lang="en-US" sz="2400" dirty="0"/>
              <a:t>Make better recommendations to different users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6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8491-C2E5-47E4-AB50-FD21B0E9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114"/>
            <a:ext cx="10515600" cy="764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Making recommendations: collaborative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8AE56-276C-4A55-A1C0-3E14E3B5D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28549"/>
            <a:ext cx="12217067" cy="366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0986-11A1-4F82-8D7A-F73B009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717"/>
            <a:ext cx="3384176" cy="896471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9CF3-FB1E-4AFC-8FDF-68D421C40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974"/>
            <a:ext cx="10515600" cy="5711732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The star rating prediction model did not generate a very good score when predicting the 5 classes. This could be due to: not enough data trained; class imbalance; feature selection; parameter tuning/cross validation.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Due to time and resources limitation, the whole data set was not used in the prediction model but rather a subset of the data was used. This could contribute to the sub-optimal score obtained.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There were many missing values for a lot of the categorical features which were impossible to impute from the data set and I had to drop those features. The loss of the information could contribute to the less optimal performance of the model.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Typos and misspelled words in the review text could contribute to data inaccuracy when they were transformed by </a:t>
            </a:r>
            <a:r>
              <a:rPr lang="en-US" sz="2000" dirty="0" err="1"/>
              <a:t>tfidf</a:t>
            </a:r>
            <a:r>
              <a:rPr lang="en-US" sz="2000" dirty="0"/>
              <a:t> vectorizer to generate text features.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For clustering, there were no effective way to evaluate the model rather than inspect by eye. </a:t>
            </a:r>
          </a:p>
        </p:txBody>
      </p:sp>
    </p:spTree>
    <p:extLst>
      <p:ext uri="{BB962C8B-B14F-4D97-AF65-F5344CB8AC3E}">
        <p14:creationId xmlns:p14="http://schemas.microsoft.com/office/powerpoint/2010/main" val="2874349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0986-11A1-4F82-8D7A-F73B009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717"/>
            <a:ext cx="3384176" cy="896471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9CF3-FB1E-4AFC-8FDF-68D421C40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70" y="833720"/>
            <a:ext cx="11237259" cy="6033246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To use cloud computing to utilize all the data for the star rating predictions and see if that would improve the scores. Also, try more complex neural network/deep learning.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Compare feature </a:t>
            </a:r>
            <a:r>
              <a:rPr lang="en-US" sz="2400" dirty="0" err="1"/>
              <a:t>importances</a:t>
            </a:r>
            <a:r>
              <a:rPr lang="en-US" sz="2400" dirty="0"/>
              <a:t> using Random Forest and Logistic Regression and check if they agree with each other.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For the 5-class prediction, try down sampling of the over-represented classes to make all classes equal and see if that would increase the scores.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For text features, try doing tri-grams to see if that would capture more trends such as negations in the text. 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For year of ratings, maybe don’t use scaling as when new data come in, the max of years will also change. </a:t>
            </a:r>
          </a:p>
        </p:txBody>
      </p:sp>
    </p:spTree>
    <p:extLst>
      <p:ext uri="{BB962C8B-B14F-4D97-AF65-F5344CB8AC3E}">
        <p14:creationId xmlns:p14="http://schemas.microsoft.com/office/powerpoint/2010/main" val="197040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B4E6-243F-4345-9605-766FF86E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5" y="-1458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the review ratings look like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61F192E-3E8A-46E6-A49C-D58192B4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3359" y="1524291"/>
            <a:ext cx="6522374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3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9BD6-FC23-4267-B5C0-663C914E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323"/>
            <a:ext cx="10515600" cy="74649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Average star ratings for all businesses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C21C51-9A2C-4757-BB84-32D97D255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600" y="1157287"/>
            <a:ext cx="64008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6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95A23E-EA99-4354-8AA6-EBFAD731E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74" y="237311"/>
            <a:ext cx="11835653" cy="656851"/>
          </a:xfrm>
        </p:spPr>
        <p:txBody>
          <a:bodyPr>
            <a:noAutofit/>
          </a:bodyPr>
          <a:lstStyle/>
          <a:p>
            <a:r>
              <a:rPr lang="en-US" sz="3200" dirty="0"/>
              <a:t>What are the most frequent words in reviews for good restaurants?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28DDFB1-BC86-44E0-8E9B-8F7EB195B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261" y="1198189"/>
            <a:ext cx="10091479" cy="51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1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7A8A-EA74-4551-8133-16EEA751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836"/>
            <a:ext cx="10515600" cy="6892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Restaurant attributes that affect star ratings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3E997E-54CE-4CA0-A2FB-25B4217E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318" y="1731448"/>
            <a:ext cx="7940747" cy="390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0FC3-FD22-4BF8-BA04-B0B030CB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82" y="0"/>
            <a:ext cx="10515600" cy="6030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More restaurant attributes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863E02B-F895-4DCC-A6E0-29F2C1A8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9608" b="19608"/>
          <a:stretch/>
        </p:blipFill>
        <p:spPr>
          <a:xfrm>
            <a:off x="1235353" y="834455"/>
            <a:ext cx="9800200" cy="601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0983-E527-4CBA-99BA-E1DF6815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20"/>
            <a:ext cx="10515600" cy="737534"/>
          </a:xfrm>
        </p:spPr>
        <p:txBody>
          <a:bodyPr/>
          <a:lstStyle/>
          <a:p>
            <a:pPr algn="ctr"/>
            <a:r>
              <a:rPr lang="en-US" dirty="0"/>
              <a:t>Do types of restaurants affect star rating?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04E8AC7-713B-4764-B481-963666ABC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9608"/>
          <a:stretch/>
        </p:blipFill>
        <p:spPr>
          <a:xfrm>
            <a:off x="1197676" y="977153"/>
            <a:ext cx="9796648" cy="59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B9E1-A82F-45B6-9DC4-618B51D6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6541"/>
            <a:ext cx="10515600" cy="79132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Average ratings change over time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D9E33D-2672-445D-A963-48DA381E6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356" y="925886"/>
            <a:ext cx="9573730" cy="57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497</Words>
  <Application>Microsoft Office PowerPoint</Application>
  <PresentationFormat>Widescreen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Yelp Review Analysis</vt:lpstr>
      <vt:lpstr>Why did I choose this data set?</vt:lpstr>
      <vt:lpstr>What the review ratings look like</vt:lpstr>
      <vt:lpstr>Average star ratings for all businesses</vt:lpstr>
      <vt:lpstr>What are the most frequent words in reviews for good restaurants?</vt:lpstr>
      <vt:lpstr>Restaurant attributes that affect star ratings</vt:lpstr>
      <vt:lpstr>More restaurant attributes</vt:lpstr>
      <vt:lpstr>Do types of restaurants affect star rating?</vt:lpstr>
      <vt:lpstr>Average ratings change over time</vt:lpstr>
      <vt:lpstr>Restaurants closing times also impact star ratings</vt:lpstr>
      <vt:lpstr>Restaurants closing times for all days of the week</vt:lpstr>
      <vt:lpstr>Continue closing times during the week</vt:lpstr>
      <vt:lpstr>Predicting 5 different classes (star rating from 1 to 5)</vt:lpstr>
      <vt:lpstr>Predicting 2 different classes (grouping 1 and 2 stars and 4 and 5 stars)</vt:lpstr>
      <vt:lpstr>Comparing confusion matrix and f1 scores</vt:lpstr>
      <vt:lpstr>Cross validation of the models</vt:lpstr>
      <vt:lpstr>Clustering of all the user reviews</vt:lpstr>
      <vt:lpstr>Making recommendations: adjusted ranking based</vt:lpstr>
      <vt:lpstr>Making recommendations: content-based</vt:lpstr>
      <vt:lpstr>Making recommendations: collaborative filtering</vt:lpstr>
      <vt:lpstr>Discussion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Crime Analysis</dc:title>
  <dc:creator>Xiang.Chen69</dc:creator>
  <cp:lastModifiedBy>chen xiangyu</cp:lastModifiedBy>
  <cp:revision>25</cp:revision>
  <dcterms:created xsi:type="dcterms:W3CDTF">2018-02-23T00:22:29Z</dcterms:created>
  <dcterms:modified xsi:type="dcterms:W3CDTF">2018-07-21T19:17:06Z</dcterms:modified>
</cp:coreProperties>
</file>